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0A-426C-A2D5-7D4405F2AA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0A-426C-A2D5-7D4405F2AA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0A-426C-A2D5-7D4405F2AA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20A-426C-A2D5-7D4405F2AA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20A-426C-A2D5-7D4405F2AAD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20A-426C-A2D5-7D4405F2AAD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20A-426C-A2D5-7D4405F2AAD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20A-426C-A2D5-7D4405F2AAD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D20A-426C-A2D5-7D4405F2AAD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20A-426C-A2D5-7D4405F2AAD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D20A-426C-A2D5-7D4405F2AA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Sheet2!$A$1:$A$11</c:f>
              <c:strCache>
                <c:ptCount val="11"/>
                <c:pt idx="0">
                  <c:v>Total Administrative Expenses</c:v>
                </c:pt>
                <c:pt idx="1">
                  <c:v>Total Communication Expenses</c:v>
                </c:pt>
                <c:pt idx="2">
                  <c:v>Total Insurance Expenses</c:v>
                </c:pt>
                <c:pt idx="3">
                  <c:v>Total Utilities</c:v>
                </c:pt>
                <c:pt idx="4">
                  <c:v>Total Landscaping</c:v>
                </c:pt>
                <c:pt idx="5">
                  <c:v>Total Irrigation</c:v>
                </c:pt>
                <c:pt idx="6">
                  <c:v>Total Operations - Permits</c:v>
                </c:pt>
                <c:pt idx="7">
                  <c:v>Total Contracted Services</c:v>
                </c:pt>
                <c:pt idx="8">
                  <c:v>Total Repairs &amp; Maintenance</c:v>
                </c:pt>
                <c:pt idx="9">
                  <c:v>Total Professional Services</c:v>
                </c:pt>
                <c:pt idx="10">
                  <c:v>Total Other Expenses</c:v>
                </c:pt>
              </c:strCache>
            </c:strRef>
          </c:cat>
          <c:val>
            <c:numRef>
              <c:f>Sheet2!$B$1:$B$11</c:f>
              <c:numCache>
                <c:formatCode>0.00%</c:formatCode>
                <c:ptCount val="11"/>
                <c:pt idx="0">
                  <c:v>2.8450814483940826E-2</c:v>
                </c:pt>
                <c:pt idx="1">
                  <c:v>4.7900882154966453E-3</c:v>
                </c:pt>
                <c:pt idx="2">
                  <c:v>0.16492803604730449</c:v>
                </c:pt>
                <c:pt idx="3">
                  <c:v>0.26408701531953516</c:v>
                </c:pt>
                <c:pt idx="4">
                  <c:v>4.3703445277123727E-2</c:v>
                </c:pt>
                <c:pt idx="5">
                  <c:v>1.7619777684742849E-2</c:v>
                </c:pt>
                <c:pt idx="6">
                  <c:v>1.2242332940589091E-3</c:v>
                </c:pt>
                <c:pt idx="7">
                  <c:v>1.7047785283926174E-2</c:v>
                </c:pt>
                <c:pt idx="8">
                  <c:v>0.10880327492200027</c:v>
                </c:pt>
                <c:pt idx="9">
                  <c:v>0.25635888962162651</c:v>
                </c:pt>
                <c:pt idx="10">
                  <c:v>9.298663985024444E-2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20A-426C-A2D5-7D4405F2A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0B0D9-392C-4BCF-ACDD-70E6B4EE6CB3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9F95A-EDE6-4CA4-95B2-1C4D5DF27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1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540038" y="5249818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54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4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59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91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6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5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4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4/20/2021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FB3F08-2975-4EDD-BBA4-4466F96F1B5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17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6;p6" descr="LifescapeVillasHOA_BLK.eps">
            <a:extLst>
              <a:ext uri="{FF2B5EF4-FFF2-40B4-BE49-F238E27FC236}">
                <a16:creationId xmlns:a16="http://schemas.microsoft.com/office/drawing/2014/main" id="{C28776C4-D5DF-4560-8812-9200A3DFB40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07856" y="5417203"/>
            <a:ext cx="3114676" cy="5406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65991B5-B755-4F1C-B716-116BB0C68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04" y="5084148"/>
            <a:ext cx="5236370" cy="1223320"/>
          </a:xfrm>
        </p:spPr>
        <p:txBody>
          <a:bodyPr>
            <a:normAutofit/>
          </a:bodyPr>
          <a:lstStyle/>
          <a:p>
            <a:r>
              <a:rPr lang="en-US" dirty="0"/>
              <a:t>2021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78822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138DE-D015-45A3-815F-9419A9D61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258C-3613-453D-AAF9-A8882B3F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Call to Order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Proof of Notice \ Establish Quorum (50% plus one)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Welcome and Introduction of the Board Michael Magnia - President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Approval of 2019 Annual Meeting Minutes Katia Gomez - Secretary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Board Elections (Ballot hand-outs)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Nominations from the Floor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Introduction of Candidates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Election of Directors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2020 Financial Review &amp; Expense as % of Total - Michael Magnia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HOA Updates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Lawsuits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Financial State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Roof Replacements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Foundations</a:t>
            </a:r>
            <a:endParaRPr lang="en-US" dirty="0">
              <a:latin typeface="Corbel" panose="020B0503020204020204" pitchFamily="34" charset="0"/>
            </a:endParaRPr>
          </a:p>
          <a:p>
            <a:pPr marL="685800" marR="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●"/>
            </a:pPr>
            <a:r>
              <a:rPr lang="en-US" sz="10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Other Maintenance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Open Forum / General Discussion / Q&amp;A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Election Results – contingent on meeting quorum</a:t>
            </a:r>
            <a:endParaRPr lang="en-US" dirty="0">
              <a:latin typeface="Corbel" panose="020B0503020204020204" pitchFamily="34" charset="0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 b="1" i="0" u="none" strike="noStrike" cap="none" dirty="0">
                <a:solidFill>
                  <a:srgbClr val="595959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Adjournment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40589-56C3-43F4-AA0B-CBF16478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9E70C-A1EE-45CD-8ACE-D0E68FD5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2</a:t>
            </a:fld>
            <a:r>
              <a:rPr lang="en-US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195813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A17F-3722-4420-99C5-448E030C1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Annual meeting minutes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020DF1-71A1-402B-9A47-3E0CB8263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881792"/>
              </p:ext>
            </p:extLst>
          </p:nvPr>
        </p:nvGraphicFramePr>
        <p:xfrm>
          <a:off x="617687" y="1700209"/>
          <a:ext cx="5933774" cy="17287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4328">
                  <a:extLst>
                    <a:ext uri="{9D8B030D-6E8A-4147-A177-3AD203B41FA5}">
                      <a16:colId xmlns:a16="http://schemas.microsoft.com/office/drawing/2014/main" val="1813137598"/>
                    </a:ext>
                  </a:extLst>
                </a:gridCol>
                <a:gridCol w="80794">
                  <a:extLst>
                    <a:ext uri="{9D8B030D-6E8A-4147-A177-3AD203B41FA5}">
                      <a16:colId xmlns:a16="http://schemas.microsoft.com/office/drawing/2014/main" val="1081353632"/>
                    </a:ext>
                  </a:extLst>
                </a:gridCol>
                <a:gridCol w="1180422">
                  <a:extLst>
                    <a:ext uri="{9D8B030D-6E8A-4147-A177-3AD203B41FA5}">
                      <a16:colId xmlns:a16="http://schemas.microsoft.com/office/drawing/2014/main" val="1384175965"/>
                    </a:ext>
                  </a:extLst>
                </a:gridCol>
                <a:gridCol w="1217942">
                  <a:extLst>
                    <a:ext uri="{9D8B030D-6E8A-4147-A177-3AD203B41FA5}">
                      <a16:colId xmlns:a16="http://schemas.microsoft.com/office/drawing/2014/main" val="325189961"/>
                    </a:ext>
                  </a:extLst>
                </a:gridCol>
                <a:gridCol w="2340288">
                  <a:extLst>
                    <a:ext uri="{9D8B030D-6E8A-4147-A177-3AD203B41FA5}">
                      <a16:colId xmlns:a16="http://schemas.microsoft.com/office/drawing/2014/main" val="540482309"/>
                    </a:ext>
                  </a:extLst>
                </a:gridCol>
              </a:tblGrid>
              <a:tr h="295434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40" dirty="0">
                          <a:effectLst/>
                        </a:rPr>
                        <a:t>Lifescape Villas on Dublin Annual HOA Meeting</a:t>
                      </a:r>
                      <a:endParaRPr lang="en-US" sz="7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093453"/>
                  </a:ext>
                </a:extLst>
              </a:tr>
              <a:tr h="2189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Date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Meeting Start Time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Meeting End Time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Location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extLst>
                  <a:ext uri="{0D108BD9-81ED-4DB2-BD59-A6C34878D82A}">
                    <a16:rowId xmlns:a16="http://schemas.microsoft.com/office/drawing/2014/main" val="87475215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6.16.2020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7:06 PM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8:10 PM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Pool Area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extLst>
                  <a:ext uri="{0D108BD9-81ED-4DB2-BD59-A6C34878D82A}">
                    <a16:rowId xmlns:a16="http://schemas.microsoft.com/office/drawing/2014/main" val="3833911340"/>
                  </a:ext>
                </a:extLst>
              </a:tr>
              <a:tr h="14771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Meeting called by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Michael Magnia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811835"/>
                  </a:ext>
                </a:extLst>
              </a:tr>
              <a:tr h="14771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Type of meeting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Annual HOA Meeting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66083"/>
                  </a:ext>
                </a:extLst>
              </a:tr>
              <a:tr h="14771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Facilitator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Michael Magnia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627506"/>
                  </a:ext>
                </a:extLst>
              </a:tr>
              <a:tr h="14771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Notetaker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Katia Gomez  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678955"/>
                  </a:ext>
                </a:extLst>
              </a:tr>
              <a:tr h="14771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BoardMemebers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Michael Magnia(237); Katia Gomez(117)  Jerry Palacioz(251);  Andrea Jansen(177)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46638"/>
                  </a:ext>
                </a:extLst>
              </a:tr>
              <a:tr h="30440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>
                          <a:effectLst/>
                        </a:rPr>
                        <a:t>Attendees</a:t>
                      </a:r>
                      <a:endParaRPr lang="en-US" sz="7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 dirty="0">
                          <a:effectLst/>
                        </a:rPr>
                        <a:t>Guests: Zach Bailey (</a:t>
                      </a:r>
                      <a:r>
                        <a:rPr lang="en-US" sz="600" spc="40" dirty="0" err="1">
                          <a:effectLst/>
                        </a:rPr>
                        <a:t>Associa</a:t>
                      </a:r>
                      <a:r>
                        <a:rPr lang="en-US" sz="600" spc="40" dirty="0">
                          <a:effectLst/>
                        </a:rPr>
                        <a:t>); Vicki Moore (</a:t>
                      </a:r>
                      <a:r>
                        <a:rPr lang="en-US" sz="600" spc="40" dirty="0" err="1">
                          <a:effectLst/>
                        </a:rPr>
                        <a:t>Associa</a:t>
                      </a:r>
                      <a:r>
                        <a:rPr lang="en-US" sz="600" spc="40" dirty="0">
                          <a:effectLst/>
                        </a:rPr>
                        <a:t>); </a:t>
                      </a:r>
                      <a:endParaRPr lang="en-US" sz="700" spc="4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pc="40" dirty="0">
                          <a:effectLst/>
                        </a:rPr>
                        <a:t>Homeowners: 14 Homeowners</a:t>
                      </a:r>
                      <a:endParaRPr lang="en-US" sz="7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55394" marR="553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02862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726557-25BD-4729-8243-EFDCF6394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70764"/>
              </p:ext>
            </p:extLst>
          </p:nvPr>
        </p:nvGraphicFramePr>
        <p:xfrm>
          <a:off x="617688" y="3450427"/>
          <a:ext cx="5933774" cy="32336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89681">
                  <a:extLst>
                    <a:ext uri="{9D8B030D-6E8A-4147-A177-3AD203B41FA5}">
                      <a16:colId xmlns:a16="http://schemas.microsoft.com/office/drawing/2014/main" val="2307320714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2956294253"/>
                    </a:ext>
                  </a:extLst>
                </a:gridCol>
                <a:gridCol w="3558231">
                  <a:extLst>
                    <a:ext uri="{9D8B030D-6E8A-4147-A177-3AD203B41FA5}">
                      <a16:colId xmlns:a16="http://schemas.microsoft.com/office/drawing/2014/main" val="192290974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40">
                          <a:effectLst/>
                        </a:rPr>
                        <a:t>Reports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40" dirty="0">
                          <a:effectLst/>
                        </a:rPr>
                        <a:t>Presented by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40" dirty="0">
                          <a:effectLst/>
                        </a:rPr>
                        <a:t>Notes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extLst>
                  <a:ext uri="{0D108BD9-81ED-4DB2-BD59-A6C34878D82A}">
                    <a16:rowId xmlns:a16="http://schemas.microsoft.com/office/drawing/2014/main" val="2111980938"/>
                  </a:ext>
                </a:extLst>
              </a:tr>
              <a:tr h="49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Financial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 </a:t>
                      </a:r>
                      <a:endParaRPr lang="en-US" sz="900" spc="4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Michael Magnia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Presented 2019 EOY balances Vs current 2020 account balance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Presented Budget by Expense Group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Discussed proposed loan in process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High Delinquency on special assessments dues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extLst>
                  <a:ext uri="{0D108BD9-81ED-4DB2-BD59-A6C34878D82A}">
                    <a16:rowId xmlns:a16="http://schemas.microsoft.com/office/drawing/2014/main" val="861797990"/>
                  </a:ext>
                </a:extLst>
              </a:tr>
              <a:tr h="842795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Property </a:t>
                      </a:r>
                      <a:endParaRPr lang="en-US" sz="900" spc="4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Updates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 </a:t>
                      </a:r>
                      <a:endParaRPr lang="en-US" sz="900" spc="4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Michael Magnia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Roofs Update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We are currently in phase 2 or 3 of Roof Assessment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2019: had A LOT of leaks. most have been resolved 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11/24 roofs have been replaced since 2018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Plan to replace 3 roofs in 2020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Skylight replacements as part of roof replacement scope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extLst>
                  <a:ext uri="{0D108BD9-81ED-4DB2-BD59-A6C34878D82A}">
                    <a16:rowId xmlns:a16="http://schemas.microsoft.com/office/drawing/2014/main" val="4190865136"/>
                  </a:ext>
                </a:extLst>
              </a:tr>
              <a:tr h="722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Michael Magnia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Foundations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Completed foundation work on F,L &amp; T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Building D Does </a:t>
                      </a:r>
                      <a:r>
                        <a:rPr lang="en-US" sz="800" spc="40" dirty="0" err="1">
                          <a:effectLst/>
                        </a:rPr>
                        <a:t>nto</a:t>
                      </a:r>
                      <a:r>
                        <a:rPr lang="en-US" sz="800" spc="40" dirty="0">
                          <a:effectLst/>
                        </a:rPr>
                        <a:t> require foundation work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Next buildings: U,V, &amp; S.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Has been going slow due to COVID 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extLst>
                  <a:ext uri="{0D108BD9-81ED-4DB2-BD59-A6C34878D82A}">
                    <a16:rowId xmlns:a16="http://schemas.microsoft.com/office/drawing/2014/main" val="2390831111"/>
                  </a:ext>
                </a:extLst>
              </a:tr>
              <a:tr h="481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Michael Magnia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Carport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Seeking bids.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Pending loan/funds 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extLst>
                  <a:ext uri="{0D108BD9-81ED-4DB2-BD59-A6C34878D82A}">
                    <a16:rowId xmlns:a16="http://schemas.microsoft.com/office/drawing/2014/main" val="897367737"/>
                  </a:ext>
                </a:extLst>
              </a:tr>
              <a:tr h="481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</a:rPr>
                        <a:t>Michael Magnia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Interior Repairs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Next major item to hit budget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Due to leaks and foundation work</a:t>
                      </a:r>
                      <a:endParaRPr lang="en-US" sz="900" spc="40" dirty="0">
                        <a:effectLst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 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725" marR="67725" marT="0" marB="0" anchor="ctr"/>
                </a:tc>
                <a:extLst>
                  <a:ext uri="{0D108BD9-81ED-4DB2-BD59-A6C34878D82A}">
                    <a16:rowId xmlns:a16="http://schemas.microsoft.com/office/drawing/2014/main" val="41372673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952B2F-D58C-4B28-8A29-F8C236FD2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07175"/>
              </p:ext>
            </p:extLst>
          </p:nvPr>
        </p:nvGraphicFramePr>
        <p:xfrm>
          <a:off x="6619081" y="1700209"/>
          <a:ext cx="2082005" cy="9013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82005">
                  <a:extLst>
                    <a:ext uri="{9D8B030D-6E8A-4147-A177-3AD203B41FA5}">
                      <a16:colId xmlns:a16="http://schemas.microsoft.com/office/drawing/2014/main" val="160530882"/>
                    </a:ext>
                  </a:extLst>
                </a:gridCol>
              </a:tblGrid>
              <a:tr h="197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40">
                          <a:effectLst/>
                        </a:rPr>
                        <a:t>Topic</a:t>
                      </a:r>
                      <a:endParaRPr lang="en-US" sz="900" spc="4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extLst>
                  <a:ext uri="{0D108BD9-81ED-4DB2-BD59-A6C34878D82A}">
                    <a16:rowId xmlns:a16="http://schemas.microsoft.com/office/drawing/2014/main" val="1466607318"/>
                  </a:ext>
                </a:extLst>
              </a:tr>
              <a:tr h="427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Quorum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extLst>
                  <a:ext uri="{0D108BD9-81ED-4DB2-BD59-A6C34878D82A}">
                    <a16:rowId xmlns:a16="http://schemas.microsoft.com/office/drawing/2014/main" val="3292305413"/>
                  </a:ext>
                </a:extLst>
              </a:tr>
              <a:tr h="276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Meeting Minutes (Prior Meeting)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extLst>
                  <a:ext uri="{0D108BD9-81ED-4DB2-BD59-A6C34878D82A}">
                    <a16:rowId xmlns:a16="http://schemas.microsoft.com/office/drawing/2014/main" val="10523610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4D96AA-5697-48FC-BAAA-2D9CE0116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41183"/>
              </p:ext>
            </p:extLst>
          </p:nvPr>
        </p:nvGraphicFramePr>
        <p:xfrm>
          <a:off x="6650831" y="2749132"/>
          <a:ext cx="2050253" cy="14762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2950">
                  <a:extLst>
                    <a:ext uri="{9D8B030D-6E8A-4147-A177-3AD203B41FA5}">
                      <a16:colId xmlns:a16="http://schemas.microsoft.com/office/drawing/2014/main" val="1608374433"/>
                    </a:ext>
                  </a:extLst>
                </a:gridCol>
                <a:gridCol w="1307303">
                  <a:extLst>
                    <a:ext uri="{9D8B030D-6E8A-4147-A177-3AD203B41FA5}">
                      <a16:colId xmlns:a16="http://schemas.microsoft.com/office/drawing/2014/main" val="4290884273"/>
                    </a:ext>
                  </a:extLst>
                </a:gridCol>
              </a:tblGrid>
              <a:tr h="19739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40" dirty="0">
                          <a:effectLst/>
                        </a:rPr>
                        <a:t>Notes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06194"/>
                  </a:ext>
                </a:extLst>
              </a:tr>
              <a:tr h="42789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</a:rPr>
                        <a:t>Requirement: 50% plus one 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Board members quorum met for the meeting.</a:t>
                      </a:r>
                      <a:endParaRPr lang="en-US" sz="900" spc="4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800" spc="40" dirty="0">
                          <a:effectLst/>
                        </a:rPr>
                        <a:t>Homeowner quorum not met for the meeting.</a:t>
                      </a:r>
                      <a:endParaRPr lang="en-US" sz="900" spc="40" dirty="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7463" marR="6746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940142"/>
                  </a:ext>
                </a:extLst>
              </a:tr>
              <a:tr h="30150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Minutes Approved</a:t>
                      </a:r>
                    </a:p>
                  </a:txBody>
                  <a:tcPr marL="67463" marR="67463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extLst>
                  <a:ext uri="{0D108BD9-81ED-4DB2-BD59-A6C34878D82A}">
                    <a16:rowId xmlns:a16="http://schemas.microsoft.com/office/drawing/2014/main" val="3897237166"/>
                  </a:ext>
                </a:extLst>
              </a:tr>
              <a:tr h="106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effectLst/>
                        </a:rPr>
                        <a:t>Motion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40" dirty="0">
                          <a:effectLst/>
                        </a:rPr>
                        <a:t>Andrea Jansen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extLst>
                  <a:ext uri="{0D108BD9-81ED-4DB2-BD59-A6C34878D82A}">
                    <a16:rowId xmlns:a16="http://schemas.microsoft.com/office/drawing/2014/main" val="3140772251"/>
                  </a:ext>
                </a:extLst>
              </a:tr>
              <a:tr h="230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effectLst/>
                        </a:rPr>
                        <a:t>Second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40" dirty="0">
                          <a:effectLst/>
                        </a:rPr>
                        <a:t>Jerry </a:t>
                      </a:r>
                      <a:r>
                        <a:rPr lang="en-US" sz="900" spc="40" dirty="0" err="1">
                          <a:effectLst/>
                        </a:rPr>
                        <a:t>Palacioz</a:t>
                      </a:r>
                      <a:endParaRPr lang="en-US" sz="900" spc="40" dirty="0">
                        <a:effectLst/>
                        <a:latin typeface="Quattrocento Sans"/>
                        <a:ea typeface="Quattrocento Sans"/>
                        <a:cs typeface="Quattrocento Sans"/>
                      </a:endParaRPr>
                    </a:p>
                  </a:txBody>
                  <a:tcPr marL="67463" marR="67463" marT="0" marB="0" anchor="ctr"/>
                </a:tc>
                <a:extLst>
                  <a:ext uri="{0D108BD9-81ED-4DB2-BD59-A6C34878D82A}">
                    <a16:rowId xmlns:a16="http://schemas.microsoft.com/office/drawing/2014/main" val="327193791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E02F7-3992-4543-ACA1-FB6CE831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BBAC4-2B85-4240-AED1-5A240825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3</a:t>
            </a:fld>
            <a:r>
              <a:rPr lang="en-US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86605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5CE2F-17C9-4F8E-80F8-46849A1EC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Financial review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FBB787-37A8-402A-AA1A-88E84464F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854085"/>
              </p:ext>
            </p:extLst>
          </p:nvPr>
        </p:nvGraphicFramePr>
        <p:xfrm>
          <a:off x="576724" y="1924089"/>
          <a:ext cx="3909550" cy="4029088"/>
        </p:xfrm>
        <a:graphic>
          <a:graphicData uri="http://schemas.openxmlformats.org/drawingml/2006/table">
            <a:tbl>
              <a:tblPr/>
              <a:tblGrid>
                <a:gridCol w="232840">
                  <a:extLst>
                    <a:ext uri="{9D8B030D-6E8A-4147-A177-3AD203B41FA5}">
                      <a16:colId xmlns:a16="http://schemas.microsoft.com/office/drawing/2014/main" val="756553421"/>
                    </a:ext>
                  </a:extLst>
                </a:gridCol>
                <a:gridCol w="1162396">
                  <a:extLst>
                    <a:ext uri="{9D8B030D-6E8A-4147-A177-3AD203B41FA5}">
                      <a16:colId xmlns:a16="http://schemas.microsoft.com/office/drawing/2014/main" val="4050441443"/>
                    </a:ext>
                  </a:extLst>
                </a:gridCol>
                <a:gridCol w="151617">
                  <a:extLst>
                    <a:ext uri="{9D8B030D-6E8A-4147-A177-3AD203B41FA5}">
                      <a16:colId xmlns:a16="http://schemas.microsoft.com/office/drawing/2014/main" val="3034796273"/>
                    </a:ext>
                  </a:extLst>
                </a:gridCol>
                <a:gridCol w="577588">
                  <a:extLst>
                    <a:ext uri="{9D8B030D-6E8A-4147-A177-3AD203B41FA5}">
                      <a16:colId xmlns:a16="http://schemas.microsoft.com/office/drawing/2014/main" val="3412260599"/>
                    </a:ext>
                  </a:extLst>
                </a:gridCol>
                <a:gridCol w="557733">
                  <a:extLst>
                    <a:ext uri="{9D8B030D-6E8A-4147-A177-3AD203B41FA5}">
                      <a16:colId xmlns:a16="http://schemas.microsoft.com/office/drawing/2014/main" val="3377888079"/>
                    </a:ext>
                  </a:extLst>
                </a:gridCol>
                <a:gridCol w="613688">
                  <a:extLst>
                    <a:ext uri="{9D8B030D-6E8A-4147-A177-3AD203B41FA5}">
                      <a16:colId xmlns:a16="http://schemas.microsoft.com/office/drawing/2014/main" val="1150670753"/>
                    </a:ext>
                  </a:extLst>
                </a:gridCol>
                <a:gridCol w="613688">
                  <a:extLst>
                    <a:ext uri="{9D8B030D-6E8A-4147-A177-3AD203B41FA5}">
                      <a16:colId xmlns:a16="http://schemas.microsoft.com/office/drawing/2014/main" val="605889252"/>
                    </a:ext>
                  </a:extLst>
                </a:gridCol>
              </a:tblGrid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Net Income / (Loss)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($124,675.90)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($241.34)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856847"/>
                  </a:ext>
                </a:extLst>
              </a:tr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Total Liabilities and Equity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$420,275.68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$44,172.25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027037"/>
                  </a:ext>
                </a:extLst>
              </a:tr>
              <a:tr h="8990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61209"/>
                  </a:ext>
                </a:extLst>
              </a:tr>
              <a:tr h="14984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Calibri" panose="020F0502020204030204" pitchFamily="34" charset="0"/>
                        </a:rPr>
                        <a:t>Income Statement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385080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3280"/>
                  </a:ext>
                </a:extLst>
              </a:tr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Year End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Budgeted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Year to Date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71421"/>
                  </a:ext>
                </a:extLst>
              </a:tr>
              <a:tr h="9667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Operating Funds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074443"/>
                  </a:ext>
                </a:extLst>
              </a:tr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7733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Assessment Income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303,816.12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303,815.64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50,636.02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56,705.00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386117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Collections Income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1,921.59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641.74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462046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Other Income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11.67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15.00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818464"/>
                  </a:ext>
                </a:extLst>
              </a:tr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Investment Income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12750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305,749.38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303,815.64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    51,292.76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    56,705.00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84283"/>
                  </a:ext>
                </a:extLst>
              </a:tr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537932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Administrative Expenses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9,295.88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2,547.00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2,785.11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1,188.00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26777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Communication Expenses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1,565.09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2,000.00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1,266.74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270.00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03599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Insurance Expenses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53,887.78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52,865.00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7,525.50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9,569.00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389024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Utilities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86,286.50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71,399.46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6,759.70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15,630.00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178815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Landscaping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14,279.45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38,000.00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2,100.00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2,700.00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32168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Irrigation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5,757.00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3,000.00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800.00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10344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Operations - Permits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400.00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200.00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35693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Contracted Services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5,570.11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8,100.00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998.88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1,080.00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44138"/>
                  </a:ext>
                </a:extLst>
              </a:tr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Repairs &amp; Maintenance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35,549.85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51,434.85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20,817.57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10,897.00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53419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Professional Services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83,761.45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23,602.00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4,216.60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4,351.00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331010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Other Expenses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30,382.00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30,381.56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5,064.00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5,064.00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96939"/>
                  </a:ext>
                </a:extLst>
              </a:tr>
              <a:tr h="9667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 Reserve Contributions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177840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Total Expense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326,735.11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283,529.87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    51,534.10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    51,549.00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28685"/>
                  </a:ext>
                </a:extLst>
              </a:tr>
              <a:tr h="17498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Net Income/(Loss)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(20,985.73)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 20,285.77 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(241.34)</a:t>
                      </a:r>
                    </a:p>
                  </a:txBody>
                  <a:tcPr marL="4834" marR="4834" marT="4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effectLst/>
                          <a:latin typeface="Calibri" panose="020F0502020204030204" pitchFamily="34" charset="0"/>
                        </a:rPr>
                        <a:t> $               5,156.00 </a:t>
                      </a:r>
                    </a:p>
                  </a:txBody>
                  <a:tcPr marL="4834" marR="4834" marT="4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1613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6364DF-D29B-4FE5-AED7-26A0E5967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68161"/>
              </p:ext>
            </p:extLst>
          </p:nvPr>
        </p:nvGraphicFramePr>
        <p:xfrm>
          <a:off x="5457825" y="1916622"/>
          <a:ext cx="3241321" cy="4060080"/>
        </p:xfrm>
        <a:graphic>
          <a:graphicData uri="http://schemas.openxmlformats.org/drawingml/2006/table">
            <a:tbl>
              <a:tblPr/>
              <a:tblGrid>
                <a:gridCol w="193043">
                  <a:extLst>
                    <a:ext uri="{9D8B030D-6E8A-4147-A177-3AD203B41FA5}">
                      <a16:colId xmlns:a16="http://schemas.microsoft.com/office/drawing/2014/main" val="311943421"/>
                    </a:ext>
                  </a:extLst>
                </a:gridCol>
                <a:gridCol w="963717">
                  <a:extLst>
                    <a:ext uri="{9D8B030D-6E8A-4147-A177-3AD203B41FA5}">
                      <a16:colId xmlns:a16="http://schemas.microsoft.com/office/drawing/2014/main" val="3747213212"/>
                    </a:ext>
                  </a:extLst>
                </a:gridCol>
                <a:gridCol w="125703">
                  <a:extLst>
                    <a:ext uri="{9D8B030D-6E8A-4147-A177-3AD203B41FA5}">
                      <a16:colId xmlns:a16="http://schemas.microsoft.com/office/drawing/2014/main" val="3524759134"/>
                    </a:ext>
                  </a:extLst>
                </a:gridCol>
                <a:gridCol w="478866">
                  <a:extLst>
                    <a:ext uri="{9D8B030D-6E8A-4147-A177-3AD203B41FA5}">
                      <a16:colId xmlns:a16="http://schemas.microsoft.com/office/drawing/2014/main" val="3069642149"/>
                    </a:ext>
                  </a:extLst>
                </a:gridCol>
                <a:gridCol w="462404">
                  <a:extLst>
                    <a:ext uri="{9D8B030D-6E8A-4147-A177-3AD203B41FA5}">
                      <a16:colId xmlns:a16="http://schemas.microsoft.com/office/drawing/2014/main" val="3540129794"/>
                    </a:ext>
                  </a:extLst>
                </a:gridCol>
                <a:gridCol w="508794">
                  <a:extLst>
                    <a:ext uri="{9D8B030D-6E8A-4147-A177-3AD203B41FA5}">
                      <a16:colId xmlns:a16="http://schemas.microsoft.com/office/drawing/2014/main" val="378440859"/>
                    </a:ext>
                  </a:extLst>
                </a:gridCol>
                <a:gridCol w="508794">
                  <a:extLst>
                    <a:ext uri="{9D8B030D-6E8A-4147-A177-3AD203B41FA5}">
                      <a16:colId xmlns:a16="http://schemas.microsoft.com/office/drawing/2014/main" val="1731381589"/>
                    </a:ext>
                  </a:extLst>
                </a:gridCol>
              </a:tblGrid>
              <a:tr h="91284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08066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Year End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Budgeted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Year to Date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7895"/>
                  </a:ext>
                </a:extLst>
              </a:tr>
              <a:tr h="780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Reserve Funds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417619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29601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Investment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313,430.75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30,381.56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5,105.54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5,064.00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458634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313,430.75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30,381.56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5,105.54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5,064.00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677702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366902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5,000.00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44085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General Expenses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60,635.83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167607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Total Expense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65,635.83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326195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Net Income/(Loss)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247,794.92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30,381.56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5,105.54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5,064.00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7915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578005"/>
                  </a:ext>
                </a:extLst>
              </a:tr>
              <a:tr h="780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Roof Reserve Funds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189186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72393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Assessment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149,601.05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125,000.00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18,862.47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20,833.00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735516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Collections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1,642.92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340.00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706990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Investment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45.42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4.61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255317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151,289.39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125,000.00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19,207.08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20,833.00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355834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9973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Roof Expenses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183,425.72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125,000.00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1,600.00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20,833.00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358591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Total Expense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183,425.72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125,000.00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1,600.00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20,833.00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646931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Net Income/(Loss)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(32,136.33)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17,607.08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87232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049475"/>
                  </a:ext>
                </a:extLst>
              </a:tr>
              <a:tr h="780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Foundation Reserve Funds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141487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24198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Assessment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(335.46)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(70.00)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598422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Collections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508.56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042833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Investment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183.30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18.84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76831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356.40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(51.16)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319958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214690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Administrative Expenses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50.00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60.00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699510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Repair &amp; Maintenance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991.24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15,946.02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42936"/>
                  </a:ext>
                </a:extLst>
              </a:tr>
              <a:tr h="7802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Professional Services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7,475.00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55370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Total Reserve Expense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   28,294.65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 $       125,000.00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01649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Total Expense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36,810.89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125,000.00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16,006.02 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763516"/>
                  </a:ext>
                </a:extLst>
              </a:tr>
              <a:tr h="14121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Net Income/(Loss)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(36,454.49)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(125,000.00)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effectLst/>
                          <a:latin typeface="Calibri" panose="020F0502020204030204" pitchFamily="34" charset="0"/>
                        </a:rPr>
                        <a:t> $          (16,057.18)</a:t>
                      </a:r>
                    </a:p>
                  </a:txBody>
                  <a:tcPr marL="3901" marR="3901" marT="39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        -   </a:t>
                      </a:r>
                    </a:p>
                  </a:txBody>
                  <a:tcPr marL="3901" marR="3901" marT="39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6756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912C4-779E-4ED4-8859-B7CDF6536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A79B5-5F3A-4E65-899F-49CD227E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4</a:t>
            </a:fld>
            <a:r>
              <a:rPr lang="en-US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164263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5CE2F-17C9-4F8E-80F8-46849A1EC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expense as % of Total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F2EBB0B-5EA2-45FA-8093-4180EA8916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695758"/>
              </p:ext>
            </p:extLst>
          </p:nvPr>
        </p:nvGraphicFramePr>
        <p:xfrm>
          <a:off x="348344" y="1759790"/>
          <a:ext cx="8610600" cy="468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DE2F8-CB3B-4C35-8667-8C9F19F2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0A321-DF57-496F-89A1-55EED803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5</a:t>
            </a:fld>
            <a:r>
              <a:rPr lang="en-US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84591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942A-DE6A-4281-8EA8-4413133F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Hoa</a:t>
            </a:r>
            <a:r>
              <a:rPr lang="en-US" dirty="0"/>
              <a:t>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4883-D9C3-4268-AF7E-205979FE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673525"/>
            <a:ext cx="8134364" cy="4822165"/>
          </a:xfrm>
        </p:spPr>
        <p:txBody>
          <a:bodyPr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sz="1200" b="1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New Property Manager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</a:rPr>
              <a:t>Anthony Lopez, Community Manager </a:t>
            </a:r>
            <a:r>
              <a:rPr lang="en-US" sz="1200" b="1" i="0" dirty="0">
                <a:solidFill>
                  <a:srgbClr val="3F3F3F"/>
                </a:solidFill>
                <a:effectLst/>
                <a:latin typeface="Tw Cen MT" panose="020B0602020104020603" pitchFamily="34" charset="0"/>
                <a:sym typeface="Corbel"/>
              </a:rPr>
              <a:t>- </a:t>
            </a:r>
            <a:r>
              <a:rPr lang="en-US" sz="1200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w Cen MT" panose="020B0602020104020603" pitchFamily="34" charset="0"/>
                <a:sym typeface="Corbe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anthony.lopez@principal-mgmt.com</a:t>
            </a:r>
            <a:endParaRPr lang="en-US" sz="1200" b="1" i="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w Cen MT" panose="020B0602020104020603" pitchFamily="34" charset="0"/>
              <a:sym typeface="Corbel"/>
            </a:endParaRPr>
          </a:p>
          <a:p>
            <a:pPr marL="173038" indent="-173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Customer Care </a:t>
            </a:r>
            <a:r>
              <a:rPr lang="en-US" sz="1200" b="1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–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w Cen MT" panose="020B0602020104020603" pitchFamily="34" charset="0"/>
                <a:sym typeface="Corbe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ntxcustomercare@associa.us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Tw Cen MT" panose="020B0602020104020603" pitchFamily="34" charset="0"/>
              <a:sym typeface="Corbel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sz="1200" b="1" dirty="0">
              <a:solidFill>
                <a:srgbClr val="3F3F3F"/>
              </a:solidFill>
              <a:latin typeface="Tw Cen MT" panose="020B0602020104020603" pitchFamily="34" charset="0"/>
              <a:sym typeface="Corbel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sz="1200" b="1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sz="1200" b="1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Lawsuits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</a:rPr>
              <a:t>Lifescape v Peleus – designation dates set 04/19 and 05/17</a:t>
            </a:r>
          </a:p>
          <a:p>
            <a:pPr marL="173038" indent="-173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</a:rPr>
              <a:t>Lifescape </a:t>
            </a:r>
            <a:r>
              <a:rPr lang="en-US" sz="1200" dirty="0" err="1">
                <a:solidFill>
                  <a:srgbClr val="3F3F3F"/>
                </a:solidFill>
                <a:latin typeface="Tw Cen MT" panose="020B0602020104020603" pitchFamily="34" charset="0"/>
              </a:rPr>
              <a:t>VIllas</a:t>
            </a: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</a:rPr>
              <a:t> on Dublin v. Western World Ins. Co.  - settlement negotiations underway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sz="1200" b="1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sz="1200" b="1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Financial State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marR="0" lvl="0" indent="-173038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Obtained $300,00 loan to resolve invoice backlog, replace carport, and work through reserve study recommendations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sz="1200" b="1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sz="1200" b="1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Roof Replacements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indent="-173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We are on phase 2 of 3 of Roof Special Assessment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Eleven roofs have been replaced since 2018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Roofs replaced in 2020: T, Z, W, X, and Y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marR="0" lvl="1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b="0" i="0" u="none" strike="noStrike" cap="none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Pending Update of skylights on Bldgs. W and Y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Roof Replacement Candidates for 2021 – Bldgs. N, G, and H  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Material and labor increases observed in 2021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Phase 3 projected to start in 2023</a:t>
            </a:r>
            <a:endParaRPr lang="en-US" sz="1200" dirty="0">
              <a:latin typeface="Tw Cen MT" panose="020B0602020104020603" pitchFamily="34" charset="0"/>
            </a:endParaRPr>
          </a:p>
          <a:p>
            <a:pPr marL="8318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endParaRPr lang="en-US" sz="1200" b="0" i="0" u="none" strike="noStrike" cap="none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endParaRPr lang="en-US" sz="1200" dirty="0">
              <a:latin typeface="Tw Cen MT" panose="020B0602020104020603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DC8B-76AA-4BD7-A558-1917C9D4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995A-09F0-4711-A50C-687D81E2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6</a:t>
            </a:fld>
            <a:r>
              <a:rPr lang="en-US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174847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942A-DE6A-4281-8EA8-4413133F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Hoa</a:t>
            </a:r>
            <a:r>
              <a:rPr lang="en-US" dirty="0"/>
              <a:t>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4883-D9C3-4268-AF7E-205979FE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673525"/>
            <a:ext cx="8134364" cy="4822165"/>
          </a:xfrm>
        </p:spPr>
        <p:txBody>
          <a:bodyPr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sz="1200" b="1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Foundations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Completed foundation work on buildings L and S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Bldg. U foundation work delayed while Board evaluates different repair plans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Based on feedback from the engineer, foundation work on Bldg. V can be forgone to invest in drainage solutions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Drainage solutions for Bldgs. D, M, and Mud-alley being bid by </a:t>
            </a:r>
            <a:r>
              <a:rPr lang="en-US" sz="1200" dirty="0" err="1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Diffee</a:t>
            </a: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 Landscaping</a:t>
            </a:r>
          </a:p>
          <a:p>
            <a:pPr marL="173038" indent="-173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Material and labor increases observed in 2021</a:t>
            </a:r>
            <a:endParaRPr lang="en-US" sz="1200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pPr marL="173038" marR="0" lvl="0" indent="-173038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pPr marL="459486" lvl="1" indent="-28575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sz="1200" b="1" dirty="0">
              <a:solidFill>
                <a:srgbClr val="3F3F3F"/>
              </a:solidFill>
              <a:latin typeface="Tw Cen MT" panose="020B0602020104020603" pitchFamily="34" charset="0"/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sz="1200" b="1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Other Maintenance </a:t>
            </a:r>
            <a:endParaRPr lang="en-US" sz="1200" dirty="0">
              <a:latin typeface="Tw Cen MT" panose="020B0602020104020603" pitchFamily="34" charset="0"/>
            </a:endParaRP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ea typeface="Corbel"/>
                <a:cs typeface="Corbel"/>
                <a:sym typeface="Corbel"/>
              </a:rPr>
              <a:t>Interior Repairs Related to Roof Leaks &amp; Foundation Repairs – homeowners are encouraged to request their own bids for repair, submitting to the Board for consideration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Exterior trim, fascia repairs bidding in process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Select architectural element removal being bid as part of lowering future damage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Masonry repairs for cracked brick and unsatisfactory repairs being evaluated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Fences replaced in 2020 and 2021 </a:t>
            </a:r>
            <a:r>
              <a:rPr lang="en-US" sz="1200" dirty="0" err="1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Bldg</a:t>
            </a: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 A, R205, </a:t>
            </a:r>
            <a:r>
              <a:rPr lang="en-US" sz="1200" dirty="0" err="1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Bldg</a:t>
            </a: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 V223 &amp; 233 – </a:t>
            </a:r>
            <a:r>
              <a:rPr lang="en-US" sz="1200" dirty="0" err="1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Bldg</a:t>
            </a: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 Y253 &amp; 251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Additional fences to be repaired on a quarterly basis and based on available funds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Bldgs. F, G, and H sewer line repairs – underway</a:t>
            </a:r>
          </a:p>
          <a:p>
            <a:pPr marL="173038" marR="0" lvl="0" indent="-1730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ts val="14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3F3F3F"/>
                </a:solidFill>
                <a:latin typeface="Tw Cen MT" panose="020B0602020104020603" pitchFamily="34" charset="0"/>
                <a:sym typeface="Corbel"/>
              </a:rPr>
              <a:t>Driveway concrete repair and striping</a:t>
            </a:r>
            <a:endParaRPr lang="en-US" sz="1200" dirty="0">
              <a:latin typeface="Tw Cen MT" panose="020B0602020104020603" pitchFamily="34" charset="0"/>
            </a:endParaRPr>
          </a:p>
          <a:p>
            <a:endParaRPr lang="en-US" sz="1200" dirty="0">
              <a:latin typeface="Tw Cen MT" panose="020B0602020104020603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6A845-A41F-4EF1-B4C2-822FF433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5F737-FB2B-45BD-BA96-7989CEA0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7</a:t>
            </a:fld>
            <a:r>
              <a:rPr lang="en-US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79484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4D9B-8AAC-4EBA-8C86-D5916A225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F7F908-4E6D-490C-8504-FEC65C937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09" y="2119176"/>
            <a:ext cx="2076328" cy="20634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933308-D29B-4CF7-A7FD-20D30C278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540" y="4008129"/>
            <a:ext cx="3368482" cy="20645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1BD39F-D359-4281-A5F8-2906782B25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20" y="4366361"/>
            <a:ext cx="3670826" cy="23910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C50833-BF7A-429B-A6A5-6E61EBEB48F5}"/>
              </a:ext>
            </a:extLst>
          </p:cNvPr>
          <p:cNvSpPr txBox="1"/>
          <p:nvPr/>
        </p:nvSpPr>
        <p:spPr>
          <a:xfrm>
            <a:off x="410520" y="4256864"/>
            <a:ext cx="388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Carport Lights – estimated cost $1783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4A1188-7BF3-47E8-B772-4D034AFF698E}"/>
              </a:ext>
            </a:extLst>
          </p:cNvPr>
          <p:cNvSpPr txBox="1"/>
          <p:nvPr/>
        </p:nvSpPr>
        <p:spPr>
          <a:xfrm>
            <a:off x="234406" y="1756279"/>
            <a:ext cx="39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Pool Gate Locks – estimated cost $565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93548B-73FA-43ED-AE06-D5CEDD0B6CAB}"/>
              </a:ext>
            </a:extLst>
          </p:cNvPr>
          <p:cNvSpPr txBox="1"/>
          <p:nvPr/>
        </p:nvSpPr>
        <p:spPr>
          <a:xfrm>
            <a:off x="4833942" y="2327314"/>
            <a:ext cx="420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Address Plaques – estimated cost $2960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EB040A-FBE3-45DA-AF20-87263032F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3534" y="2684831"/>
            <a:ext cx="1290482" cy="3734161"/>
          </a:xfrm>
          <a:prstGeom prst="rect">
            <a:avLst/>
          </a:prstGeom>
        </p:spPr>
      </p:pic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6D5169D5-F949-4A3E-9D82-9C66576A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4/20/2021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77BBCEEB-CA00-4F4E-AC3F-755E8860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3F08-2975-4EDD-BBA4-4466F96F1B57}" type="slidenum">
              <a:rPr lang="en-US" smtClean="0"/>
              <a:t>8</a:t>
            </a:fld>
            <a:r>
              <a:rPr lang="en-US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1990821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888</TotalTime>
  <Words>1463</Words>
  <Application>Microsoft Office PowerPoint</Application>
  <PresentationFormat>On-screen Show (4:3)</PresentationFormat>
  <Paragraphs>411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Corbel</vt:lpstr>
      <vt:lpstr>Noto Sans Symbols</vt:lpstr>
      <vt:lpstr>Quattrocento Sans</vt:lpstr>
      <vt:lpstr>Tw Cen MT</vt:lpstr>
      <vt:lpstr>Tw Cen MT Condensed</vt:lpstr>
      <vt:lpstr>Wingdings</vt:lpstr>
      <vt:lpstr>Wingdings 3</vt:lpstr>
      <vt:lpstr>Integral</vt:lpstr>
      <vt:lpstr>2021 Annual Meeting</vt:lpstr>
      <vt:lpstr>Agenda</vt:lpstr>
      <vt:lpstr>2020 Annual meeting minutes</vt:lpstr>
      <vt:lpstr>2020 Financial review</vt:lpstr>
      <vt:lpstr>2020 expense as % of Total</vt:lpstr>
      <vt:lpstr>Hoa updates</vt:lpstr>
      <vt:lpstr>Hoa updates</vt:lpstr>
      <vt:lpstr>What’s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Annual Meeting</dc:title>
  <dc:creator>Magnia, Michael P.</dc:creator>
  <cp:lastModifiedBy>Michael Magnia</cp:lastModifiedBy>
  <cp:revision>14</cp:revision>
  <dcterms:created xsi:type="dcterms:W3CDTF">2021-04-16T00:56:48Z</dcterms:created>
  <dcterms:modified xsi:type="dcterms:W3CDTF">2022-03-25T01:52:36Z</dcterms:modified>
</cp:coreProperties>
</file>